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9" r:id="rId2"/>
    <p:sldId id="361" r:id="rId3"/>
    <p:sldId id="360" r:id="rId4"/>
    <p:sldId id="382" r:id="rId5"/>
    <p:sldId id="367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64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3" r:id="rId33"/>
    <p:sldId id="461" r:id="rId34"/>
    <p:sldId id="462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FF"/>
    <a:srgbClr val="D24726"/>
    <a:srgbClr val="008643"/>
    <a:srgbClr val="00A551"/>
    <a:srgbClr val="1D4D67"/>
    <a:srgbClr val="391609"/>
    <a:srgbClr val="CA7D44"/>
    <a:srgbClr val="0A5970"/>
    <a:srgbClr val="0C3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660"/>
  </p:normalViewPr>
  <p:slideViewPr>
    <p:cSldViewPr snapToGrid="0">
      <p:cViewPr varScale="1">
        <p:scale>
          <a:sx n="77" d="100"/>
          <a:sy n="77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B85B6-6D25-4AC8-A6DA-0C2132BDBD5A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B09D6-4835-40DA-B39E-195154557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80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60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3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2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7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86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4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15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8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5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3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95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11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57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53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6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2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4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59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85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67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92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08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5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67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0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5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5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0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2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1CB2-23B8-A613-F05C-4A453DE48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34171-4F00-7F7B-B569-7AF8EB06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495BC-C924-E52D-E5A7-CD5F7D99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6519-A0EB-2F80-53E2-C2D609DD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71E4-B893-63F7-79D1-8A695A6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6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3857-C08A-A6ED-2C02-15A2D4B5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FBA4A-79DB-C266-39DA-125F61290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BFB-32B4-FFE2-C51F-16DF617E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C1CBD-F31A-4094-20E9-74E5E765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955EF-07A7-8F04-94E8-F116EE92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15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4192A-FB97-1F53-3E1B-5FBE0B1E1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360CB-5B6F-3416-734A-6E0187A22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93FF-0D9F-7477-268F-6A968EF5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490C0-BD06-E6E4-D0F4-6792C512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63BC8-2CB6-4464-1455-4F18DB8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333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24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1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DF4B-BC87-ED18-CC8A-03975424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FB7D-CB50-0203-4E4F-0B61FA84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569A-8A57-32A7-FE9C-4AD974A5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75E2E-2250-B554-14FF-F09305DA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15A72-D36D-90D1-5A18-A148B666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9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4929-DF59-4287-6AD7-0283EF49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83B3-22BA-CF6E-8D8E-22A5D21BB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6096-169F-0A8C-3874-174DEE61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FA1F7-DB60-2312-64E1-9A12DE28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97A4-3F27-40D8-698B-E0202A4B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C8D5-76CD-CB45-FD56-8EE97706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6790-8095-3AAE-881F-59822DCF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5594-A2D9-C189-8E8C-B4088125D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00B7C-D97F-383E-400F-ADC51476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7D41A-779A-9790-9825-2BD333B4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A715D-776E-BDD4-9D23-F900D5A7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93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F1A6-634B-DC1C-AA70-1189D1DD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7D03D-C313-8243-2898-70C0E01C5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6F0F2-7BBF-E2DF-1D93-C298F1313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C486C-219A-5931-3E0D-47C02A4E3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958F5-7F2C-43EB-4E29-EBE3132F1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2D8B8-3CD5-4E64-B9A4-3FEE7E3B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DE9D1-EF6B-5C5B-F4A6-0657B912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54273-3857-72AB-D13B-4E9732A6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6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AA4D-2B26-6723-A7B5-5B53657A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FDC26-A4F4-CD83-28A0-D5A8048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A694D-DD28-1AF6-DB01-4201D650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6DE30-58CC-48DE-E4BD-92047772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40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492FE-D38E-788E-DBEF-B7D15D15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2CE59-6115-2177-4C2F-F2917B70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817C2-08A0-2CC2-C083-FD2A36A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8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93D5-7085-11EF-94C6-E0A9A55C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75077-F78E-DD58-9108-13EC6E64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9EA0-6160-5EBA-CA2B-F985975E0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7FE9D-B5C7-E9A4-E3ED-582202B3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36219-0695-2163-AEE6-171CE7EE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B7BF-3665-98D3-E442-940D6BE3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2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162B-5541-30C9-283A-D9296D10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F46AB-9841-1728-6656-D6A5C215C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6CBAE-D67C-432F-9862-BC551CC3E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CD62D-8C16-2F78-2606-AE1B3F90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3B45-C3A6-FCCA-5FDA-C976D5FA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3FA10-C249-5CDA-A06B-4B0F552B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9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1DC5-82AD-1C73-88FA-21F7FB21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3E44-9C58-20AF-9D37-CDC405DCA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89E-169C-9CDF-26CF-AD9761108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96DA2-10FE-6C06-EEA3-9A60B1577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E32D-9DE5-84C5-A01B-35889BA4B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11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529CAB-40E0-8647-1E8E-8C04EB11C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62" b="4562"/>
          <a:stretch/>
        </p:blipFill>
        <p:spPr>
          <a:xfrm>
            <a:off x="228601" y="211016"/>
            <a:ext cx="11772900" cy="640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940" y="3507044"/>
            <a:ext cx="10515600" cy="1529160"/>
          </a:xfrm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GEG MIS Expansion 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to include 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EmpowerU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, PROSPECTS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G4DU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6543F-B3E1-66D9-1981-DCC5F245E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11" y="6123777"/>
            <a:ext cx="1331025" cy="311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C13DA-5610-A83C-66EC-44D7AAB62ABD}"/>
              </a:ext>
            </a:extLst>
          </p:cNvPr>
          <p:cNvSpPr txBox="1"/>
          <p:nvPr/>
        </p:nvSpPr>
        <p:spPr>
          <a:xfrm>
            <a:off x="750907" y="5368018"/>
            <a:ext cx="1875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May, 2024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383B63-1168-30F0-517A-E32AB6B945EA}"/>
              </a:ext>
            </a:extLst>
          </p:cNvPr>
          <p:cNvGrpSpPr/>
          <p:nvPr/>
        </p:nvGrpSpPr>
        <p:grpSpPr>
          <a:xfrm rot="5400000" flipH="1">
            <a:off x="3311462" y="2667064"/>
            <a:ext cx="45723" cy="5166833"/>
            <a:chOff x="12120389" y="219953"/>
            <a:chExt cx="53544" cy="6746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51E82E-A6C9-E7AA-A088-93ECD14F3D99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592B3-E09D-1C67-170E-FB0296FD21C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BAAAC3-E509-5609-A3D7-ED4C331A760F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EA89BFC-83DD-5C0A-876B-C4FC345ADE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7" y="965405"/>
            <a:ext cx="2992418" cy="7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AF32D-A31F-1A57-DC56-2CB24FBC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2288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2.5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4D1DA-543C-86DE-CEEC-93602CDA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7296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2.5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1628F-9412-4AA4-43A6-9D5F4924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5277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2.5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7C6D2-A233-B55A-AD90-412497AB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7122"/>
            <a:ext cx="9144000" cy="5140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2.6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638BF-D44C-2D39-D99B-5B800191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86154"/>
            <a:ext cx="9144000" cy="5143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2.6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638BF-D44C-2D39-D99B-5B800191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86154"/>
            <a:ext cx="9144000" cy="5143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2.6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99F5B-466C-BBEF-B6EA-724F64A3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8034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A2A445-A776-C31E-1F53-8EAEDBEF1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7122"/>
            <a:ext cx="9144000" cy="5140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771DE-5E47-6FAB-D9EF-9C40B25B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7122"/>
            <a:ext cx="9144000" cy="5140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2.7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AADDC-5885-0E3D-3BD5-C075ED0A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5151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5D78A4-4095-AE2C-16CD-368AE205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5029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2.7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860BA-62D8-8A81-3B08-E81B7DF8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4215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2.7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6893"/>
            <a:ext cx="9144000" cy="51408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2.8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F6A2C69-D45C-CCFD-4ACF-5CCF52A854BF}"/>
              </a:ext>
            </a:extLst>
          </p:cNvPr>
          <p:cNvSpPr/>
          <p:nvPr/>
        </p:nvSpPr>
        <p:spPr>
          <a:xfrm>
            <a:off x="556190" y="922640"/>
            <a:ext cx="11128787" cy="5618119"/>
          </a:xfrm>
          <a:prstGeom prst="rect">
            <a:avLst/>
          </a:prstGeom>
          <a:gradFill>
            <a:gsLst>
              <a:gs pos="0">
                <a:srgbClr val="FFC647">
                  <a:alpha val="80000"/>
                </a:srgbClr>
              </a:gs>
              <a:gs pos="50000">
                <a:srgbClr val="FFC600">
                  <a:alpha val="92941"/>
                </a:srgbClr>
              </a:gs>
              <a:gs pos="100000">
                <a:srgbClr val="E3B4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IN" sz="6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3" name="Oval 82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441388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4</a:t>
            </a:r>
          </a:p>
        </p:txBody>
      </p:sp>
      <p:pic>
        <p:nvPicPr>
          <p:cNvPr id="92" name="Graphic 61">
            <a:extLst>
              <a:ext uri="{FF2B5EF4-FFF2-40B4-BE49-F238E27FC236}">
                <a16:creationId xmlns:a16="http://schemas.microsoft.com/office/drawing/2014/main" id="{D8998298-56F7-6993-42B0-B2C5907E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399" y="2866294"/>
            <a:ext cx="4396333" cy="1517068"/>
          </a:xfrm>
          <a:prstGeom prst="rect">
            <a:avLst/>
          </a:prstGeom>
        </p:spPr>
      </p:pic>
      <p:sp>
        <p:nvSpPr>
          <p:cNvPr id="98" name="Oval 97" descr="Small circle">
            <a:extLst>
              <a:ext uri="{FF2B5EF4-FFF2-40B4-BE49-F238E27FC236}">
                <a16:creationId xmlns:a16="http://schemas.microsoft.com/office/drawing/2014/main" id="{F4252DAA-C00D-6CBC-9892-B00D7E06D000}"/>
              </a:ext>
            </a:extLst>
          </p:cNvPr>
          <p:cNvSpPr/>
          <p:nvPr/>
        </p:nvSpPr>
        <p:spPr bwMode="blackWhite">
          <a:xfrm>
            <a:off x="6102889" y="512540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5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383B63-1168-30F0-517A-E32AB6B945EA}"/>
              </a:ext>
            </a:extLst>
          </p:cNvPr>
          <p:cNvGrpSpPr/>
          <p:nvPr/>
        </p:nvGrpSpPr>
        <p:grpSpPr>
          <a:xfrm rot="5400000" flipH="1">
            <a:off x="3116744" y="-1683639"/>
            <a:ext cx="45723" cy="5166833"/>
            <a:chOff x="12120389" y="219953"/>
            <a:chExt cx="53544" cy="67462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451E82E-A6C9-E7AA-A088-93ECD14F3D99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9B592B3-E09D-1C67-170E-FB0296FD21C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ABAAAC3-E509-5609-A3D7-ED4C331A760F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289BAA-D54C-48CA-AE41-1D217663D59D}"/>
              </a:ext>
            </a:extLst>
          </p:cNvPr>
          <p:cNvSpPr txBox="1"/>
          <p:nvPr/>
        </p:nvSpPr>
        <p:spPr>
          <a:xfrm>
            <a:off x="468602" y="340597"/>
            <a:ext cx="330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Requirements</a:t>
            </a:r>
            <a:endParaRPr lang="en-IN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Oval 1" descr="Small circle">
            <a:extLst>
              <a:ext uri="{FF2B5EF4-FFF2-40B4-BE49-F238E27FC236}">
                <a16:creationId xmlns:a16="http://schemas.microsoft.com/office/drawing/2014/main" id="{BBA9909F-A9AA-A423-7417-BDE9B946F6CD}"/>
              </a:ext>
            </a:extLst>
          </p:cNvPr>
          <p:cNvSpPr/>
          <p:nvPr/>
        </p:nvSpPr>
        <p:spPr bwMode="blackWhite">
          <a:xfrm>
            <a:off x="6102889" y="567137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E068D383-307A-0C10-3102-A717EB6A2015}"/>
              </a:ext>
            </a:extLst>
          </p:cNvPr>
          <p:cNvSpPr/>
          <p:nvPr/>
        </p:nvSpPr>
        <p:spPr bwMode="blackWhite">
          <a:xfrm>
            <a:off x="6102608" y="1233897"/>
            <a:ext cx="410400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2200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1" name="Oval 40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186283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42" name="Oval 41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378494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2734" y="1177911"/>
            <a:ext cx="3573616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Pre-Registration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Separation of beneficiary name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52734" y="1806848"/>
            <a:ext cx="3573616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1400" dirty="0">
                <a:latin typeface="Montserrat" panose="00000500000000000000" pitchFamily="2" charset="0"/>
              </a:rPr>
              <a:t>Registration</a:t>
            </a:r>
            <a:endParaRPr lang="en-US" sz="1600" dirty="0">
              <a:latin typeface="Montserrat" panose="00000500000000000000" pitchFamily="2" charset="0"/>
            </a:endParaRP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Unique beneficiary Identity 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Register beneficiary in NSR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School status and back to school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Secondary school transition 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Skill and business details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Disability 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Vulnerability 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Exit status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52734" y="3728959"/>
            <a:ext cx="3573616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Mentoring</a:t>
            </a:r>
            <a:endParaRPr lang="en-US" sz="1600" dirty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Easy navigation in data entry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2734" y="4357896"/>
            <a:ext cx="35736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Grievance</a:t>
            </a:r>
            <a:endParaRPr lang="en-US" dirty="0"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Assign grievance to specific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Quick access to open grievance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52733" y="5069419"/>
            <a:ext cx="35736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Cash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Creation of email alerts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52734" y="5615392"/>
            <a:ext cx="3573617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Generate Report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Generation of reports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5999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EB4A2-467A-684E-0BC9-669D702A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6893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2.8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1" y="1199878"/>
            <a:ext cx="9144000" cy="5143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2.8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20728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2.8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2.9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Download registration data by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3611-C716-07B0-4742-D244F1896922}"/>
              </a:ext>
            </a:extLst>
          </p:cNvPr>
          <p:cNvSpPr txBox="1"/>
          <p:nvPr/>
        </p:nvSpPr>
        <p:spPr>
          <a:xfrm>
            <a:off x="725558" y="1545581"/>
            <a:ext cx="9670774" cy="50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Provide option to filter data by status in the Approved state</a:t>
            </a:r>
          </a:p>
        </p:txBody>
      </p:sp>
    </p:spTree>
    <p:extLst>
      <p:ext uri="{BB962C8B-B14F-4D97-AF65-F5344CB8AC3E}">
        <p14:creationId xmlns:p14="http://schemas.microsoft.com/office/powerpoint/2010/main" val="41771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F350C-889E-6BA7-4320-0A5AF0B3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0857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3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Easy navigation in data entry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514E17-855C-3ECC-5EED-22FD7695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0857"/>
            <a:ext cx="9144000" cy="51287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5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3459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3459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4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30AF76-E661-CD4F-9C0C-698409D1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4877" y="1982954"/>
            <a:ext cx="7082246" cy="3139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040" y="605717"/>
            <a:ext cx="6683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Separation of beneficiary name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DE3AE-7B76-D006-986B-E174326C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0944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61127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4.1 &amp; BR 4.2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 and 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5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Email Alerts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3611-C716-07B0-4742-D244F1896922}"/>
              </a:ext>
            </a:extLst>
          </p:cNvPr>
          <p:cNvSpPr txBox="1"/>
          <p:nvPr/>
        </p:nvSpPr>
        <p:spPr>
          <a:xfrm>
            <a:off x="725558" y="1545581"/>
            <a:ext cx="9670774" cy="1527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BR 5.1</a:t>
            </a:r>
            <a:r>
              <a:rPr lang="en-US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Email the alerts to the respective users instead of notifications currently implemented in the Cash Transfer Module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BR 5.2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Email the user who is assigned a grievance</a:t>
            </a:r>
            <a:endParaRPr lang="en-IN" sz="20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7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73743"/>
            <a:ext cx="9144000" cy="51408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6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Generation of reports and statistics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7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Admin-Cohort Installment Plans Update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3611-C716-07B0-4742-D244F1896922}"/>
              </a:ext>
            </a:extLst>
          </p:cNvPr>
          <p:cNvSpPr txBox="1"/>
          <p:nvPr/>
        </p:nvSpPr>
        <p:spPr>
          <a:xfrm>
            <a:off x="725558" y="1545581"/>
            <a:ext cx="9670774" cy="230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Provide option in Cohort Installment Plan to add Installments as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Plan A - Primary School (ISG) and OOSG 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PlanA1- Disabled Beneficiary-Primary School (ISG) and OOSG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Plan B- Secondary School (ISG) 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PlanB1- Disabled Beneficiary-Secondary School (ISG)</a:t>
            </a:r>
          </a:p>
        </p:txBody>
      </p:sp>
    </p:spTree>
    <p:extLst>
      <p:ext uri="{BB962C8B-B14F-4D97-AF65-F5344CB8AC3E}">
        <p14:creationId xmlns:p14="http://schemas.microsoft.com/office/powerpoint/2010/main" val="332751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7"/>
          <p:cNvPicPr preferRelativeResize="0"/>
          <p:nvPr/>
        </p:nvPicPr>
        <p:blipFill rotWithShape="1">
          <a:blip r:embed="rId3">
            <a:alphaModFix/>
          </a:blip>
          <a:srcRect t="7961" b="7595"/>
          <a:stretch/>
        </p:blipFill>
        <p:spPr>
          <a:xfrm>
            <a:off x="-38099" y="-12700"/>
            <a:ext cx="122047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7"/>
          <p:cNvSpPr/>
          <p:nvPr/>
        </p:nvSpPr>
        <p:spPr>
          <a:xfrm>
            <a:off x="-38099" y="0"/>
            <a:ext cx="12230099" cy="6860892"/>
          </a:xfrm>
          <a:prstGeom prst="rect">
            <a:avLst/>
          </a:prstGeom>
          <a:gradFill>
            <a:gsLst>
              <a:gs pos="0">
                <a:srgbClr val="000000">
                  <a:alpha val="85882"/>
                </a:srgbClr>
              </a:gs>
              <a:gs pos="72000">
                <a:srgbClr val="000000">
                  <a:alpha val="85882"/>
                </a:srgbClr>
              </a:gs>
              <a:gs pos="100000">
                <a:srgbClr val="411341">
                  <a:alpha val="97647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77"/>
          <p:cNvPicPr preferRelativeResize="0"/>
          <p:nvPr/>
        </p:nvPicPr>
        <p:blipFill rotWithShape="1">
          <a:blip r:embed="rId4">
            <a:alphaModFix/>
          </a:blip>
          <a:srcRect r="60729"/>
          <a:stretch/>
        </p:blipFill>
        <p:spPr>
          <a:xfrm>
            <a:off x="-38099" y="-21412"/>
            <a:ext cx="4803443" cy="68794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31" name="Google Shape;631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3118" y="2512512"/>
            <a:ext cx="6568512" cy="153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6868"/>
            <a:ext cx="9144000" cy="51435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040" y="605717"/>
            <a:ext cx="6683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Separation of beneficiary name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2.1 &amp; 2.2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Unique beneficiary Identity  and Register beneficiary in NSR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867"/>
            <a:ext cx="9144000" cy="51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46DF1-E923-5836-A5D4-4C3AA7DB8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867"/>
            <a:ext cx="9144000" cy="51408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2.3 &amp; 2.4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status, back to school and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24CC3-2537-EB8A-E755-F712E7FB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26" y="1140086"/>
            <a:ext cx="9226241" cy="5189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2.3 &amp; 2.4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status, back to school and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CDB2D-C710-2D92-D359-C6D708A8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46" y="1108783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2.3 &amp; 2.4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status, back to school and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97BB4-B250-FE12-1FA6-8350EEEC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22" y="1113853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040" y="605717"/>
            <a:ext cx="1087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2.3 &amp; 2.4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status, back to school and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479</Words>
  <Application>Microsoft Office PowerPoint</Application>
  <PresentationFormat>Widescreen</PresentationFormat>
  <Paragraphs>103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Office Theme</vt:lpstr>
      <vt:lpstr>GEG MIS Expansion  to include  EmpowerU, PROSPECTS and G4DU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GEG MIS Expansion  to include  EmpowerU, PROSPECTS and G4DU</dc:title>
  <dc:creator>Swati Singh</dc:creator>
  <cp:lastModifiedBy>Sameer Thapar</cp:lastModifiedBy>
  <cp:revision>78</cp:revision>
  <dcterms:created xsi:type="dcterms:W3CDTF">2024-05-06T11:31:18Z</dcterms:created>
  <dcterms:modified xsi:type="dcterms:W3CDTF">2024-08-09T15:11:02Z</dcterms:modified>
</cp:coreProperties>
</file>